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4" r:id="rId2"/>
    <p:sldId id="256" r:id="rId3"/>
    <p:sldId id="257" r:id="rId4"/>
    <p:sldId id="258" r:id="rId5"/>
    <p:sldId id="265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Nunito Semi Bold" panose="020B0604020202020204" charset="0"/>
      <p:regular r:id="rId17"/>
    </p:embeddedFont>
    <p:embeddedFont>
      <p:font typeface="PT Sans" panose="020B0503020203020204" pitchFamily="34" charset="0"/>
      <p:regular r:id="rId18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8" d="100"/>
          <a:sy n="78" d="100"/>
        </p:scale>
        <p:origin x="4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803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0B1BC-617D-546B-4849-1006CBF0D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508AEE-BEF1-F3A1-2A41-94DA4F0534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CA99D8-C4BA-F655-3AC1-A6F5C71F5B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261E72-3049-536C-7043-65C8281FB9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67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A2BEF290-EE91-3632-F671-AA269843EE17}"/>
              </a:ext>
            </a:extLst>
          </p:cNvPr>
          <p:cNvSpPr/>
          <p:nvPr/>
        </p:nvSpPr>
        <p:spPr>
          <a:xfrm>
            <a:off x="12884727" y="7714211"/>
            <a:ext cx="1745673" cy="51538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FF6F796-9065-96D5-5773-F8D0E3B66A6E}"/>
              </a:ext>
            </a:extLst>
          </p:cNvPr>
          <p:cNvSpPr txBox="1"/>
          <p:nvPr/>
        </p:nvSpPr>
        <p:spPr>
          <a:xfrm>
            <a:off x="1579418" y="1784972"/>
            <a:ext cx="5253644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3800" b="1" dirty="0"/>
              <a:t>BFS</a:t>
            </a:r>
            <a:endParaRPr lang="es-MX" b="1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Jose Ricardo Holguin Chiquito</a:t>
            </a:r>
          </a:p>
          <a:p>
            <a:r>
              <a:rPr lang="es-MX" dirty="0"/>
              <a:t>Jorge Parra Hidalgo</a:t>
            </a:r>
          </a:p>
          <a:p>
            <a:r>
              <a:rPr lang="es-MX" dirty="0"/>
              <a:t>ITIT</a:t>
            </a:r>
          </a:p>
          <a:p>
            <a:r>
              <a:rPr lang="es-MX" dirty="0"/>
              <a:t>Inteligencia Artificial</a:t>
            </a:r>
          </a:p>
        </p:txBody>
      </p:sp>
      <p:pic>
        <p:nvPicPr>
          <p:cNvPr id="1026" name="Picture 2" descr="BFS vs DFS Algorithms | Board Infinity">
            <a:extLst>
              <a:ext uri="{FF2B5EF4-FFF2-40B4-BE49-F238E27FC236}">
                <a16:creationId xmlns:a16="http://schemas.microsoft.com/office/drawing/2014/main" id="{17478420-C3C7-7B83-91CF-CFFA8A0CB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7563" y="2209800"/>
            <a:ext cx="762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6068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200281"/>
            <a:ext cx="600289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Conclusión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63271"/>
            <a:ext cx="7468553" cy="1372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BFS es un algoritmo poderoso que se utiliza en muchas aplicaciones de informática. </a:t>
            </a:r>
          </a:p>
          <a:p>
            <a:pPr marL="0" indent="0" algn="just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</a:rPr>
              <a:t>No es major </a:t>
            </a:r>
            <a:r>
              <a:rPr lang="en-US" sz="1850" dirty="0" err="1">
                <a:solidFill>
                  <a:srgbClr val="00002E"/>
                </a:solidFill>
                <a:latin typeface="PT Sans" pitchFamily="34" charset="0"/>
              </a:rPr>
              <a:t>ni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</a:rPr>
              <a:t> </a:t>
            </a:r>
            <a:r>
              <a:rPr lang="en-US" sz="1850" dirty="0" err="1">
                <a:solidFill>
                  <a:srgbClr val="00002E"/>
                </a:solidFill>
                <a:latin typeface="PT Sans" pitchFamily="34" charset="0"/>
              </a:rPr>
              <a:t>peor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</a:rPr>
              <a:t> que las </a:t>
            </a:r>
            <a:r>
              <a:rPr lang="en-US" sz="1850" dirty="0" err="1">
                <a:solidFill>
                  <a:srgbClr val="00002E"/>
                </a:solidFill>
                <a:latin typeface="PT Sans" pitchFamily="34" charset="0"/>
              </a:rPr>
              <a:t>demas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</a:rPr>
              <a:t> </a:t>
            </a:r>
            <a:r>
              <a:rPr lang="en-US" sz="1850" dirty="0" err="1">
                <a:solidFill>
                  <a:srgbClr val="00002E"/>
                </a:solidFill>
                <a:latin typeface="PT Sans" pitchFamily="34" charset="0"/>
              </a:rPr>
              <a:t>algoritmos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</a:rPr>
              <a:t>, solo es </a:t>
            </a:r>
            <a:r>
              <a:rPr lang="en-US" sz="1850" dirty="0" err="1">
                <a:solidFill>
                  <a:srgbClr val="00002E"/>
                </a:solidFill>
                <a:latin typeface="PT Sans" pitchFamily="34" charset="0"/>
              </a:rPr>
              <a:t>diferente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</a:rPr>
              <a:t>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56190"/>
            <a:ext cx="721875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Búsqueda de Anchura (BFS)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91918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 informática, la búsqueda de anchura (BFS) es un algoritmo de búsqueda de grafos que explora los nodos de un grafo en niveles.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497228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1030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Cómo funciona BFS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88675"/>
            <a:ext cx="280082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Empieza en un nodo raíz.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4230053" y="3688675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Visita todos los nodos adyacentes al nodo raíz.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22381" y="3688675"/>
            <a:ext cx="280082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Luego visita los nodos adyacentes a los nodos visitados en el paso anterior.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1014710" y="3688675"/>
            <a:ext cx="280082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Continua hasta que todos los nodos estén visitados o hasta que se haya encontrado el nodo objetivo.</a:t>
            </a:r>
            <a:endParaRPr lang="en-US" sz="1850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96043D6-E8E6-32B0-6B0D-88574BD2A594}"/>
              </a:ext>
            </a:extLst>
          </p:cNvPr>
          <p:cNvSpPr/>
          <p:nvPr/>
        </p:nvSpPr>
        <p:spPr>
          <a:xfrm>
            <a:off x="12884727" y="7714211"/>
            <a:ext cx="1745673" cy="51538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4523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Implementación de BFS </a:t>
            </a:r>
            <a:r>
              <a:rPr lang="en-US" sz="44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</a:t>
            </a: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</a:t>
            </a:r>
            <a:r>
              <a:rPr lang="en-US" sz="44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código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712244"/>
            <a:ext cx="7468553" cy="4572119"/>
          </a:xfrm>
          <a:prstGeom prst="roundRect">
            <a:avLst>
              <a:gd name="adj" fmla="val 7853"/>
            </a:avLst>
          </a:prstGeom>
          <a:solidFill>
            <a:srgbClr val="CFD6FC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5" name="Shape 2"/>
          <p:cNvSpPr/>
          <p:nvPr/>
        </p:nvSpPr>
        <p:spPr>
          <a:xfrm>
            <a:off x="825818" y="2712244"/>
            <a:ext cx="7492365" cy="4572119"/>
          </a:xfrm>
          <a:prstGeom prst="roundRect">
            <a:avLst>
              <a:gd name="adj" fmla="val 785"/>
            </a:avLst>
          </a:prstGeom>
          <a:solidFill>
            <a:srgbClr val="CFD6FC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6" name="Text 3"/>
          <p:cNvSpPr/>
          <p:nvPr/>
        </p:nvSpPr>
        <p:spPr>
          <a:xfrm>
            <a:off x="1065133" y="2891671"/>
            <a:ext cx="7013734" cy="4213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BFS(graph, start_node):
    visited = set()
    queue = [start_node]
    while queue:
        node = queue.pop(0)
        if node not in visited:
            visited.add(node)
            for neighbor in graph[node]:
                if neighbor not in visited:
                    queue.append(neighbor)
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BF362-79E5-6786-C540-FF73E81F0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9B6779A6-28F8-77E3-68A3-657E84400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6006EA3D-B7D2-6D3F-7DF1-63461F3FF7EF}"/>
              </a:ext>
            </a:extLst>
          </p:cNvPr>
          <p:cNvSpPr/>
          <p:nvPr/>
        </p:nvSpPr>
        <p:spPr>
          <a:xfrm>
            <a:off x="837724" y="94523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Traducido</a:t>
            </a: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a </a:t>
            </a:r>
            <a:r>
              <a:rPr lang="en-US" sz="44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pseudocodigo</a:t>
            </a:r>
            <a:endParaRPr lang="en-US" sz="44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191F7A96-6C44-BC8C-F9BA-E19D60E35C2B}"/>
              </a:ext>
            </a:extLst>
          </p:cNvPr>
          <p:cNvSpPr/>
          <p:nvPr/>
        </p:nvSpPr>
        <p:spPr>
          <a:xfrm>
            <a:off x="1065133" y="2891671"/>
            <a:ext cx="7013734" cy="4213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BFS(graph, </a:t>
            </a:r>
            <a:r>
              <a:rPr lang="en-US" sz="1850" dirty="0" err="1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start_node</a:t>
            </a:r>
            <a:r>
              <a:rPr lang="en-US" sz="1850" dirty="0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):
    visited = set()
    queue = [</a:t>
            </a:r>
            <a:r>
              <a:rPr lang="en-US" sz="1850" dirty="0" err="1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start_node</a:t>
            </a:r>
            <a:r>
              <a:rPr lang="en-US" sz="1850" dirty="0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]
    while queue:
        node = </a:t>
            </a:r>
            <a:r>
              <a:rPr lang="en-US" sz="1850" dirty="0" err="1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queue.pop</a:t>
            </a:r>
            <a:r>
              <a:rPr lang="en-US" sz="1850" dirty="0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(0)
        if node not in visited:
            </a:t>
            </a:r>
            <a:r>
              <a:rPr lang="en-US" sz="1850" dirty="0" err="1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visited.add</a:t>
            </a:r>
            <a:r>
              <a:rPr lang="en-US" sz="1850" dirty="0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(node)
            for neighbor in graph[node]:
                if neighbor not in visited:
                    </a:t>
            </a:r>
            <a:r>
              <a:rPr lang="en-US" sz="1850" dirty="0" err="1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queue.append</a:t>
            </a:r>
            <a:r>
              <a:rPr lang="en-US" sz="1850" dirty="0">
                <a:solidFill>
                  <a:srgbClr val="00002E"/>
                </a:solidFill>
                <a:highlight>
                  <a:srgbClr val="CFD6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(neighbor)
</a:t>
            </a:r>
            <a:endParaRPr lang="en-US" sz="18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3B228F-B56E-66D8-0B0F-19D377F7A3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167" y="1989438"/>
            <a:ext cx="8569833" cy="575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82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7049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Aplicaciones de BFS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40268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5" name="Text 2"/>
          <p:cNvSpPr/>
          <p:nvPr/>
        </p:nvSpPr>
        <p:spPr>
          <a:xfrm>
            <a:off x="6492002" y="250293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2402681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Encontrar el camino más corto entre dos nodos.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4124" y="3718917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8" name="Text 5"/>
          <p:cNvSpPr/>
          <p:nvPr/>
        </p:nvSpPr>
        <p:spPr>
          <a:xfrm>
            <a:off x="6492002" y="3819168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101959" y="3718917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Análisis de redes sociales.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03515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1" name="Text 8"/>
          <p:cNvSpPr/>
          <p:nvPr/>
        </p:nvSpPr>
        <p:spPr>
          <a:xfrm>
            <a:off x="6492002" y="5135404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101959" y="503515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Rastreo web.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6324124" y="6351389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4" name="Text 11"/>
          <p:cNvSpPr/>
          <p:nvPr/>
        </p:nvSpPr>
        <p:spPr>
          <a:xfrm>
            <a:off x="6492002" y="6451640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101959" y="635138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Detección de ciclos en grafos.</a:t>
            </a:r>
            <a:endParaRPr lang="en-US" sz="1850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67A0E7F-65F6-DA0D-FD76-C3E4A94291BC}"/>
              </a:ext>
            </a:extLst>
          </p:cNvPr>
          <p:cNvSpPr/>
          <p:nvPr/>
        </p:nvSpPr>
        <p:spPr>
          <a:xfrm>
            <a:off x="12884727" y="7714211"/>
            <a:ext cx="1745673" cy="51538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84903"/>
            <a:ext cx="780383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Ventajas y desventajas de BFS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3872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Ventajas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5442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Encuentra el camino más corto en grafos no ponderados.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2163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Relativamente fácil de entender e implementar.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088851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Puede usarse para encontrar todos los nodos conectados a un nodo raíz.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3872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Desventajas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397847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 es eficiente para grafos ponderados.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4451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Puede ser lento en grafos grandes.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91192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Puede consumir mucha memoria para grafos muy grandes.</a:t>
            </a:r>
            <a:endParaRPr lang="en-US" sz="1850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9EAEB28-A064-C7B5-1F44-375B3A2DCAA5}"/>
              </a:ext>
            </a:extLst>
          </p:cNvPr>
          <p:cNvSpPr/>
          <p:nvPr/>
        </p:nvSpPr>
        <p:spPr>
          <a:xfrm>
            <a:off x="12884727" y="7714211"/>
            <a:ext cx="1745673" cy="51538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91872" y="975360"/>
            <a:ext cx="7760256" cy="1162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Comparación de BFS con otros algoritmos de búsqueda</a:t>
            </a:r>
            <a:endParaRPr lang="en-US" sz="3650" dirty="0"/>
          </a:p>
        </p:txBody>
      </p:sp>
      <p:grpSp>
        <p:nvGrpSpPr>
          <p:cNvPr id="25" name="Grupo 24">
            <a:extLst>
              <a:ext uri="{FF2B5EF4-FFF2-40B4-BE49-F238E27FC236}">
                <a16:creationId xmlns:a16="http://schemas.microsoft.com/office/drawing/2014/main" id="{40ED9015-7B78-AB98-3404-C854CD24E6DB}"/>
              </a:ext>
            </a:extLst>
          </p:cNvPr>
          <p:cNvGrpSpPr/>
          <p:nvPr/>
        </p:nvGrpSpPr>
        <p:grpSpPr>
          <a:xfrm>
            <a:off x="691872" y="2434590"/>
            <a:ext cx="13207008" cy="4819650"/>
            <a:chOff x="691872" y="2434590"/>
            <a:chExt cx="7760256" cy="4819650"/>
          </a:xfrm>
        </p:grpSpPr>
        <p:sp>
          <p:nvSpPr>
            <p:cNvPr id="4" name="Shape 1"/>
            <p:cNvSpPr/>
            <p:nvPr/>
          </p:nvSpPr>
          <p:spPr>
            <a:xfrm>
              <a:off x="691872" y="2434590"/>
              <a:ext cx="7760256" cy="4819650"/>
            </a:xfrm>
            <a:prstGeom prst="roundRect">
              <a:avLst>
                <a:gd name="adj" fmla="val 6152"/>
              </a:avLst>
            </a:prstGeom>
            <a:noFill/>
            <a:ln w="7620">
              <a:solidFill>
                <a:srgbClr val="000000">
                  <a:alpha val="8000"/>
                </a:srgbClr>
              </a:solidFill>
              <a:prstDash val="solid"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5" name="Shape 2"/>
            <p:cNvSpPr/>
            <p:nvPr/>
          </p:nvSpPr>
          <p:spPr>
            <a:xfrm>
              <a:off x="699492" y="2442210"/>
              <a:ext cx="7745016" cy="568643"/>
            </a:xfrm>
            <a:prstGeom prst="rect">
              <a:avLst/>
            </a:prstGeom>
            <a:solidFill>
              <a:schemeClr val="accent4">
                <a:alpha val="4000"/>
              </a:schemeClr>
            </a:solidFill>
            <a:ln/>
          </p:spPr>
          <p:txBody>
            <a:bodyPr/>
            <a:lstStyle/>
            <a:p>
              <a:endParaRPr lang="es-MX"/>
            </a:p>
          </p:txBody>
        </p:sp>
        <p:sp>
          <p:nvSpPr>
            <p:cNvPr id="6" name="Text 3"/>
            <p:cNvSpPr/>
            <p:nvPr/>
          </p:nvSpPr>
          <p:spPr>
            <a:xfrm>
              <a:off x="897374" y="2568416"/>
              <a:ext cx="1537097" cy="3162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Algoritmo</a:t>
              </a:r>
              <a:endParaRPr lang="en-US" sz="155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2837378" y="2568416"/>
              <a:ext cx="1533287" cy="3162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Descripción</a:t>
              </a:r>
              <a:endParaRPr lang="en-US" sz="155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4773573" y="2568416"/>
              <a:ext cx="1533287" cy="3162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Ventajas</a:t>
              </a:r>
              <a:endParaRPr lang="en-US" sz="1550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6709767" y="2568416"/>
              <a:ext cx="1537097" cy="3162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Desventajas</a:t>
              </a:r>
              <a:endParaRPr lang="en-US" sz="1550" dirty="0"/>
            </a:p>
          </p:txBody>
        </p:sp>
        <p:sp>
          <p:nvSpPr>
            <p:cNvPr id="10" name="Shape 7"/>
            <p:cNvSpPr/>
            <p:nvPr/>
          </p:nvSpPr>
          <p:spPr>
            <a:xfrm>
              <a:off x="699492" y="3010853"/>
              <a:ext cx="7745016" cy="1517333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  <p:txBody>
            <a:bodyPr/>
            <a:lstStyle/>
            <a:p>
              <a:endParaRPr lang="es-MX"/>
            </a:p>
          </p:txBody>
        </p:sp>
        <p:sp>
          <p:nvSpPr>
            <p:cNvPr id="11" name="Text 8"/>
            <p:cNvSpPr/>
            <p:nvPr/>
          </p:nvSpPr>
          <p:spPr>
            <a:xfrm>
              <a:off x="897374" y="3137059"/>
              <a:ext cx="1537097" cy="3162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BFS</a:t>
              </a:r>
              <a:endParaRPr lang="en-US" sz="1550" dirty="0"/>
            </a:p>
          </p:txBody>
        </p:sp>
        <p:sp>
          <p:nvSpPr>
            <p:cNvPr id="12" name="Text 9"/>
            <p:cNvSpPr/>
            <p:nvPr/>
          </p:nvSpPr>
          <p:spPr>
            <a:xfrm>
              <a:off x="2837378" y="3137059"/>
              <a:ext cx="1533287" cy="6324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Explora el grafo por niveles.</a:t>
              </a:r>
              <a:endParaRPr lang="en-US" sz="1550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4773573" y="3137059"/>
              <a:ext cx="1533287" cy="126492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Encuentra el camino más corto en grafos no ponderados.</a:t>
              </a:r>
              <a:endParaRPr lang="en-US" sz="155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6709767" y="3137059"/>
              <a:ext cx="1537097" cy="94869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No es eficiente para grafos ponderados.</a:t>
              </a:r>
              <a:endParaRPr lang="en-US" sz="1550" dirty="0"/>
            </a:p>
          </p:txBody>
        </p:sp>
        <p:sp>
          <p:nvSpPr>
            <p:cNvPr id="15" name="Shape 12"/>
            <p:cNvSpPr/>
            <p:nvPr/>
          </p:nvSpPr>
          <p:spPr>
            <a:xfrm>
              <a:off x="699492" y="4528185"/>
              <a:ext cx="7745016" cy="1201103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  <p:txBody>
            <a:bodyPr/>
            <a:lstStyle/>
            <a:p>
              <a:endParaRPr lang="es-MX"/>
            </a:p>
          </p:txBody>
        </p:sp>
        <p:sp>
          <p:nvSpPr>
            <p:cNvPr id="16" name="Text 13"/>
            <p:cNvSpPr/>
            <p:nvPr/>
          </p:nvSpPr>
          <p:spPr>
            <a:xfrm>
              <a:off x="897374" y="4654391"/>
              <a:ext cx="1537097" cy="3162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DFS</a:t>
              </a:r>
              <a:endParaRPr lang="en-US" sz="1550" dirty="0"/>
            </a:p>
          </p:txBody>
        </p:sp>
        <p:sp>
          <p:nvSpPr>
            <p:cNvPr id="17" name="Text 14"/>
            <p:cNvSpPr/>
            <p:nvPr/>
          </p:nvSpPr>
          <p:spPr>
            <a:xfrm>
              <a:off x="2837378" y="4654391"/>
              <a:ext cx="1533287" cy="6324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Explora el grafo en profundidad.</a:t>
              </a:r>
              <a:endParaRPr lang="en-US" sz="1550" dirty="0"/>
            </a:p>
          </p:txBody>
        </p:sp>
        <p:sp>
          <p:nvSpPr>
            <p:cNvPr id="18" name="Text 15"/>
            <p:cNvSpPr/>
            <p:nvPr/>
          </p:nvSpPr>
          <p:spPr>
            <a:xfrm>
              <a:off x="4773573" y="4654391"/>
              <a:ext cx="1533287" cy="6324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Eficiente para grafos grandes.</a:t>
              </a:r>
              <a:endParaRPr lang="en-US" sz="1550" dirty="0"/>
            </a:p>
          </p:txBody>
        </p:sp>
        <p:sp>
          <p:nvSpPr>
            <p:cNvPr id="19" name="Text 16"/>
            <p:cNvSpPr/>
            <p:nvPr/>
          </p:nvSpPr>
          <p:spPr>
            <a:xfrm>
              <a:off x="6709767" y="4654391"/>
              <a:ext cx="1537097" cy="94869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No encuentra necesariamente el camino más corto.</a:t>
              </a:r>
              <a:endParaRPr lang="en-US" sz="1550" dirty="0"/>
            </a:p>
          </p:txBody>
        </p:sp>
        <p:sp>
          <p:nvSpPr>
            <p:cNvPr id="20" name="Shape 17"/>
            <p:cNvSpPr/>
            <p:nvPr/>
          </p:nvSpPr>
          <p:spPr>
            <a:xfrm>
              <a:off x="699492" y="5729288"/>
              <a:ext cx="7745016" cy="1517333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  <p:txBody>
            <a:bodyPr/>
            <a:lstStyle/>
            <a:p>
              <a:endParaRPr lang="es-MX"/>
            </a:p>
          </p:txBody>
        </p:sp>
        <p:sp>
          <p:nvSpPr>
            <p:cNvPr id="21" name="Text 18"/>
            <p:cNvSpPr/>
            <p:nvPr/>
          </p:nvSpPr>
          <p:spPr>
            <a:xfrm>
              <a:off x="897374" y="5855494"/>
              <a:ext cx="1537097" cy="6324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Algoritmo de Dijkstra</a:t>
              </a:r>
              <a:endParaRPr lang="en-US" sz="1550" dirty="0"/>
            </a:p>
          </p:txBody>
        </p:sp>
        <p:sp>
          <p:nvSpPr>
            <p:cNvPr id="22" name="Text 19"/>
            <p:cNvSpPr/>
            <p:nvPr/>
          </p:nvSpPr>
          <p:spPr>
            <a:xfrm>
              <a:off x="2837378" y="5855494"/>
              <a:ext cx="1533287" cy="126492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Encuentra el camino más corto en grafos ponderados.</a:t>
              </a:r>
              <a:endParaRPr lang="en-US" sz="1550" dirty="0"/>
            </a:p>
          </p:txBody>
        </p:sp>
        <p:sp>
          <p:nvSpPr>
            <p:cNvPr id="23" name="Text 20"/>
            <p:cNvSpPr/>
            <p:nvPr/>
          </p:nvSpPr>
          <p:spPr>
            <a:xfrm>
              <a:off x="4773573" y="5855494"/>
              <a:ext cx="1533287" cy="94869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Eficiente para grafos ponderados.</a:t>
              </a:r>
              <a:endParaRPr lang="en-US" sz="1550" dirty="0"/>
            </a:p>
          </p:txBody>
        </p:sp>
        <p:sp>
          <p:nvSpPr>
            <p:cNvPr id="24" name="Text 21"/>
            <p:cNvSpPr/>
            <p:nvPr/>
          </p:nvSpPr>
          <p:spPr>
            <a:xfrm>
              <a:off x="6709767" y="5855494"/>
              <a:ext cx="1537097" cy="63246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50"/>
                </a:lnSpc>
                <a:buNone/>
              </a:pPr>
              <a:r>
                <a:rPr lang="en-US" sz="1550" dirty="0">
                  <a:solidFill>
                    <a:srgbClr val="00002E"/>
                  </a:solidFill>
                  <a:latin typeface="PT Sans" pitchFamily="34" charset="0"/>
                  <a:ea typeface="PT Sans" pitchFamily="34" charset="-122"/>
                  <a:cs typeface="PT Sans" pitchFamily="34" charset="-120"/>
                </a:rPr>
                <a:t>Más complejo que BFS.</a:t>
              </a:r>
              <a:endParaRPr lang="en-US" sz="1550" dirty="0"/>
            </a:p>
          </p:txBody>
        </p:sp>
      </p:grpSp>
      <p:sp>
        <p:nvSpPr>
          <p:cNvPr id="26" name="Rectángulo 25">
            <a:extLst>
              <a:ext uri="{FF2B5EF4-FFF2-40B4-BE49-F238E27FC236}">
                <a16:creationId xmlns:a16="http://schemas.microsoft.com/office/drawing/2014/main" id="{4AF87090-EBA8-F332-B32B-E72F8B4087DC}"/>
              </a:ext>
            </a:extLst>
          </p:cNvPr>
          <p:cNvSpPr/>
          <p:nvPr/>
        </p:nvSpPr>
        <p:spPr>
          <a:xfrm>
            <a:off x="12884727" y="7714211"/>
            <a:ext cx="1745673" cy="515389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458283"/>
            <a:ext cx="677382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Ejemplos prácticos de BFS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521273"/>
            <a:ext cx="179427" cy="383024"/>
          </a:xfrm>
          <a:prstGeom prst="roundRect">
            <a:avLst>
              <a:gd name="adj" fmla="val 200121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5" name="Text 2"/>
          <p:cNvSpPr/>
          <p:nvPr/>
        </p:nvSpPr>
        <p:spPr>
          <a:xfrm>
            <a:off x="1376124" y="3521273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Encontrar la ruta más corta entre dos puntos en un mapa.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1196697" y="4143613"/>
            <a:ext cx="179427" cy="766048"/>
          </a:xfrm>
          <a:prstGeom prst="roundRect">
            <a:avLst>
              <a:gd name="adj" fmla="val 200121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7" name="Text 4"/>
          <p:cNvSpPr/>
          <p:nvPr/>
        </p:nvSpPr>
        <p:spPr>
          <a:xfrm>
            <a:off x="1735098" y="4143613"/>
            <a:ext cx="657117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Identificar todos los usuarios conectados a un usuario específico en una red social.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555790" y="5148977"/>
            <a:ext cx="179427" cy="383024"/>
          </a:xfrm>
          <a:prstGeom prst="roundRect">
            <a:avLst>
              <a:gd name="adj" fmla="val 200121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9" name="Text 6"/>
          <p:cNvSpPr/>
          <p:nvPr/>
        </p:nvSpPr>
        <p:spPr>
          <a:xfrm>
            <a:off x="2094190" y="5148977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Encontrar el nodo raíz de un árbol.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506</Words>
  <Application>Microsoft Office PowerPoint</Application>
  <PresentationFormat>Custom</PresentationFormat>
  <Paragraphs>73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PT Sans</vt:lpstr>
      <vt:lpstr>Nunito Semi Bold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Jorge Parra Hidalgo</cp:lastModifiedBy>
  <cp:revision>6</cp:revision>
  <dcterms:created xsi:type="dcterms:W3CDTF">2025-02-12T01:31:35Z</dcterms:created>
  <dcterms:modified xsi:type="dcterms:W3CDTF">2025-02-14T00:56:11Z</dcterms:modified>
</cp:coreProperties>
</file>